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의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11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3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볶음밥과 삶은 계란을 넣은 샐러드 그릇과 젓가락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연어 어묵, 샐러드, 후무스가 든 그릇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파슬리 버터, 구운 헤이즐넛, 파르메산 치즈를 올린 파파르델레 파스타 그릇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볶음밥과 삶은 계란을 넣은 샐러드 그릇과 젓가락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아보카도와 라임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연어 어묵, 샐러드, 후무스가 든 그릇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1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파슬리 버터, 구운 헤이즐넛, 파르메산 치즈를 올린 파파르델레 파스타 그릇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7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부제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arxiv.org/abs/2305.14992" TargetMode="Externa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정우석  /  25.03.2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정우석  /  25.03.21</a:t>
            </a:r>
          </a:p>
        </p:txBody>
      </p:sp>
      <p:sp>
        <p:nvSpPr>
          <p:cNvPr id="172" name="Title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154" sz="7700"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spc="-159" sz="8000"/>
              <a:t>RAG와 에이전트</a:t>
            </a:r>
            <a:r>
              <a:rPr spc="-136" sz="6800"/>
              <a:t>: </a:t>
            </a:r>
            <a:r>
              <a:rPr spc="-126" sz="6300"/>
              <a:t>AI의 능력을 확장하는 두 가지 핵심 패턴</a:t>
            </a:r>
          </a:p>
        </p:txBody>
      </p:sp>
      <p:sp>
        <p:nvSpPr>
          <p:cNvPr id="173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spcBef>
                <a:spcPts val="1300"/>
              </a:spcBef>
              <a:defRPr sz="5600">
                <a:latin typeface="맑은 고딕"/>
                <a:ea typeface="맑은 고딕"/>
                <a:cs typeface="맑은 고딕"/>
                <a:sym typeface="맑은 고딕"/>
              </a:defRPr>
            </a:lvl1pPr>
          </a:lstStyle>
          <a:p>
            <a:pPr/>
            <a:r>
              <a:t>컨텍스트와 도구를 통한 모델 성능 향상</a:t>
            </a:r>
          </a:p>
        </p:txBody>
      </p:sp>
      <p:sp>
        <p:nvSpPr>
          <p:cNvPr id="174" name="슬라이드 번호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알고리즘 II - 임베딩 기반 검색</a:t>
            </a:r>
          </a:p>
        </p:txBody>
      </p:sp>
      <p:sp>
        <p:nvSpPr>
          <p:cNvPr id="214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5" name="Content Placeholder 2"/>
          <p:cNvSpPr txBox="1"/>
          <p:nvPr>
            <p:ph type="body" idx="1"/>
          </p:nvPr>
        </p:nvSpPr>
        <p:spPr>
          <a:xfrm>
            <a:off x="1206499" y="3148305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t>벡터 표현과 의미적 유사성</a:t>
            </a:r>
          </a:p>
          <a:p>
            <a:pPr/>
            <a:r>
              <a:t>임베딩 : 인덱싱에 사용과 동일한 임베딩 차원으로 데이터청크 검색</a:t>
            </a:r>
          </a:p>
          <a:p>
            <a:pPr/>
            <a:r>
              <a:t>검색기 : 가장 가까운 임베딩 가진 데이터 청크 검색</a:t>
            </a:r>
          </a:p>
        </p:txBody>
      </p:sp>
      <p:pic>
        <p:nvPicPr>
          <p:cNvPr id="216" name="스크린샷 2025-03-21 오후 5.50.33.png" descr="스크린샷 2025-03-21 오후 5.50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0233" y="6531477"/>
            <a:ext cx="9509792" cy="71715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검색 알고리즘 II - 임베딩 기반 검색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알고리즘 II - 임베딩 기반 검색</a:t>
            </a:r>
          </a:p>
        </p:txBody>
      </p:sp>
      <p:sp>
        <p:nvSpPr>
          <p:cNvPr id="219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0" name="일반적 k-nn으로 가까운 벡터 검색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일반적 k-nn으로 가까운 벡터 검색</a:t>
            </a:r>
          </a:p>
          <a:p>
            <a:pPr/>
            <a:r>
              <a:t>큰 데이터셋 Approximate-nn : Faiss, ScaNNm Hnswlib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알고리즘 III - 하이브리드 접근법</a:t>
            </a:r>
          </a:p>
        </p:txBody>
      </p:sp>
      <p:sp>
        <p:nvSpPr>
          <p:cNvPr id="223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4" name="Content Placeholder 2"/>
          <p:cNvSpPr txBox="1"/>
          <p:nvPr>
            <p:ph type="body" sz="half" idx="1"/>
          </p:nvPr>
        </p:nvSpPr>
        <p:spPr>
          <a:xfrm>
            <a:off x="1206500" y="3882239"/>
            <a:ext cx="21971000" cy="4055978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용어 기반 + 임베딩 기반 결합의 이점</a:t>
            </a:r>
          </a:p>
          <a:p>
            <a:pPr/>
            <a:r>
              <a:t>검색 결과 재순위화(reranking) 전략, 캐시사용 지연 축소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최적화</a:t>
            </a:r>
          </a:p>
        </p:txBody>
      </p:sp>
      <p:sp>
        <p:nvSpPr>
          <p:cNvPr id="227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청크 전략(chunking strategy)</a:t>
            </a:r>
          </a:p>
          <a:p>
            <a:pPr/>
            <a:r>
              <a:t>재정렬(reranking)</a:t>
            </a:r>
          </a:p>
          <a:p>
            <a:pPr/>
            <a:r>
              <a:t>쿼리 재작성(query rewriting)</a:t>
            </a:r>
          </a:p>
          <a:p>
            <a:pPr/>
            <a:r>
              <a:t>컨텍스트 검색(contextual retrieval)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검색 최적화"/>
          <p:cNvSpPr txBox="1"/>
          <p:nvPr>
            <p:ph type="title"/>
          </p:nvPr>
        </p:nvSpPr>
        <p:spPr>
          <a:xfrm>
            <a:off x="1206499" y="1077359"/>
            <a:ext cx="21971001" cy="1433164"/>
          </a:xfrm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최적화</a:t>
            </a:r>
          </a:p>
        </p:txBody>
      </p:sp>
      <p:sp>
        <p:nvSpPr>
          <p:cNvPr id="231" name="Chunking strategy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Chunking strategy</a:t>
            </a:r>
          </a:p>
        </p:txBody>
      </p:sp>
      <p:sp>
        <p:nvSpPr>
          <p:cNvPr id="232" name="단순 길이로 분리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단순 길이로 분리</a:t>
            </a:r>
          </a:p>
          <a:p>
            <a:pPr/>
            <a:r>
              <a:t>Recursive(문서&gt;섹션&gt; 단락&gt;문장):잘리는 것 방지</a:t>
            </a:r>
          </a:p>
          <a:p>
            <a:pPr/>
            <a:r>
              <a:t>Tokenizer : 생성모델의 토크나이저에 의해 결정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검색 최적화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최적화</a:t>
            </a:r>
          </a:p>
        </p:txBody>
      </p:sp>
      <p:sp>
        <p:nvSpPr>
          <p:cNvPr id="235" name="Rerankin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Reranking</a:t>
            </a:r>
          </a:p>
        </p:txBody>
      </p:sp>
      <p:sp>
        <p:nvSpPr>
          <p:cNvPr id="236" name="서비스 목적성에 따라 재정렬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서비스 목적성에 따라 재정렬</a:t>
            </a:r>
          </a:p>
          <a:p>
            <a:pPr lvl="1">
              <a:defRPr sz="4200"/>
            </a:pPr>
            <a:r>
              <a:t>시간 순, 최근데이터 순, 컨텍스트 길이순 등 </a:t>
            </a:r>
          </a:p>
          <a:p>
            <a:pPr/>
            <a:r>
              <a:t>검색된 문서의 수를 줄여서 모델 컨텍스트에 맞춤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검색 최적화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최적화</a:t>
            </a:r>
          </a:p>
        </p:txBody>
      </p:sp>
      <p:sp>
        <p:nvSpPr>
          <p:cNvPr id="239" name="Query rewritin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Query rewriting</a:t>
            </a:r>
          </a:p>
        </p:txBody>
      </p:sp>
      <p:sp>
        <p:nvSpPr>
          <p:cNvPr id="240" name="Context를 포함하여 품질을 높이기 위해, 쿼리를 재작성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4255" indent="-524255" defTabSz="2096971">
              <a:spcBef>
                <a:spcPts val="3800"/>
              </a:spcBef>
              <a:defRPr sz="4128"/>
            </a:pPr>
            <a:r>
              <a:t>Context를 포함하여 품질을 높이기 위해, 쿼리를 재작성</a:t>
            </a:r>
          </a:p>
          <a:p>
            <a:pPr marL="524255" indent="-524255" defTabSz="2096971">
              <a:spcBef>
                <a:spcPts val="3800"/>
              </a:spcBef>
              <a:defRPr sz="4128"/>
            </a:pPr>
          </a:p>
          <a:p>
            <a:pPr marL="524255" indent="-524255" defTabSz="2096971">
              <a:spcBef>
                <a:spcPts val="3800"/>
              </a:spcBef>
              <a:defRPr sz="4128"/>
            </a:pPr>
          </a:p>
          <a:p>
            <a:pPr marL="524255" indent="-524255" defTabSz="2096971">
              <a:spcBef>
                <a:spcPts val="3800"/>
              </a:spcBef>
              <a:defRPr sz="4128"/>
            </a:pPr>
          </a:p>
          <a:p>
            <a:pPr marL="524255" indent="-524255" defTabSz="2096971">
              <a:spcBef>
                <a:spcPts val="3800"/>
              </a:spcBef>
              <a:defRPr sz="4128"/>
            </a:pPr>
          </a:p>
          <a:p>
            <a:pPr lvl="1" marL="1048511" indent="-524255" defTabSz="2096971">
              <a:spcBef>
                <a:spcPts val="3800"/>
              </a:spcBef>
              <a:defRPr sz="4128"/>
            </a:pPr>
          </a:p>
          <a:p>
            <a:pPr lvl="1" marL="1048511" indent="-524255" defTabSz="2096971">
              <a:spcBef>
                <a:spcPts val="3800"/>
              </a:spcBef>
              <a:defRPr sz="4128"/>
            </a:pPr>
            <a:r>
              <a:t>“다음대화를 바탕으로 사용자가 묻고자 하는 내용을 반영하도록 마지막 사용자 입력을 재작성하십시오</a:t>
            </a:r>
          </a:p>
          <a:p>
            <a:pPr lvl="1" marL="1048511" indent="-524255" defTabSz="2096971">
              <a:spcBef>
                <a:spcPts val="3800"/>
              </a:spcBef>
              <a:defRPr sz="4128"/>
            </a:pPr>
            <a:r>
              <a:t>Emily doe가 마지막으로 우리에게서 뭔가를 산게 언제인가요?”</a:t>
            </a:r>
          </a:p>
        </p:txBody>
      </p:sp>
      <p:pic>
        <p:nvPicPr>
          <p:cNvPr id="241" name="스크린샷 2025-03-21 오후 6.52.27.png" descr="스크린샷 2025-03-21 오후 6.52.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25349" y="6380276"/>
            <a:ext cx="15087601" cy="1930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검색 최적화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최적화</a:t>
            </a:r>
          </a:p>
        </p:txBody>
      </p:sp>
      <p:sp>
        <p:nvSpPr>
          <p:cNvPr id="244" name="Contextual retrieva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609303">
              <a:lnSpc>
                <a:spcPct val="80000"/>
              </a:lnSpc>
              <a:defRPr spc="-112" sz="5610"/>
            </a:lvl1pPr>
          </a:lstStyle>
          <a:p>
            <a:pPr/>
            <a:r>
              <a:t>Contextual retrieval</a:t>
            </a:r>
          </a:p>
        </p:txBody>
      </p:sp>
      <p:sp>
        <p:nvSpPr>
          <p:cNvPr id="245" name="각 청크에 관련한 context 추가하여 관련 chunk를 더 쉽게 검색  (tag, keyword 등 Metadata 활용)"/>
          <p:cNvSpPr txBox="1"/>
          <p:nvPr>
            <p:ph type="body" idx="1"/>
          </p:nvPr>
        </p:nvSpPr>
        <p:spPr>
          <a:xfrm>
            <a:off x="1206500" y="3530007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t>각 청크에 관련한 context 추가하여 관련 chunk를 더 쉽게 검색 </a:t>
            </a:r>
            <a:br/>
            <a:r>
              <a:t>(tag, keyword 등 Metadata 활용)</a:t>
            </a:r>
          </a:p>
        </p:txBody>
      </p:sp>
      <p:pic>
        <p:nvPicPr>
          <p:cNvPr id="246" name="fig_06_05.png" descr="fig_06_05.png"/>
          <p:cNvPicPr>
            <a:picLocks noChangeAspect="1"/>
          </p:cNvPicPr>
          <p:nvPr/>
        </p:nvPicPr>
        <p:blipFill>
          <a:blip r:embed="rId2">
            <a:extLst/>
          </a:blip>
          <a:srcRect l="0" t="838" r="0" b="17116"/>
          <a:stretch>
            <a:fillRect/>
          </a:stretch>
        </p:blipFill>
        <p:spPr>
          <a:xfrm>
            <a:off x="3506810" y="5648172"/>
            <a:ext cx="17370150" cy="72574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평가</a:t>
            </a:r>
          </a:p>
        </p:txBody>
      </p:sp>
      <p:sp>
        <p:nvSpPr>
          <p:cNvPr id="249" name="Precision vs Recal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Precision vs Recall</a:t>
            </a:r>
          </a:p>
        </p:txBody>
      </p:sp>
      <p:sp>
        <p:nvSpPr>
          <p:cNvPr id="250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Context precision : 검색 중 쿼리와 관련있는 문서의 비율은?</a:t>
            </a:r>
          </a:p>
          <a:p>
            <a:pPr/>
            <a:r>
              <a:t>Context recall : 쿼리와 관련있는 문서 중 검색된 문서의 비율?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RAG 평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평가</a:t>
            </a:r>
          </a:p>
        </p:txBody>
      </p:sp>
      <p:sp>
        <p:nvSpPr>
          <p:cNvPr id="253" name="Semantic retrieva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b="0" sz="5500"/>
            </a:lvl1pPr>
          </a:lstStyle>
          <a:p>
            <a:pPr/>
            <a:r>
              <a:t>Semantic retrieval</a:t>
            </a:r>
          </a:p>
        </p:txBody>
      </p:sp>
      <p:sp>
        <p:nvSpPr>
          <p:cNvPr id="254" name="MTEB 벤치마크(Muennighoff et al., 2023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MTEB 벤치마크(Muennighoff et al., 2023)</a:t>
            </a:r>
          </a:p>
          <a:p>
            <a:pPr/>
            <a:r>
              <a:t>검색, 분류, 클러스터링을 포함한 광범위한 작업에 대해 임베딩 평가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AI 모델의 한계</a:t>
            </a:r>
          </a:p>
        </p:txBody>
      </p:sp>
      <p:sp>
        <p:nvSpPr>
          <p:cNvPr id="177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컨텍스트 크기 제한</a:t>
            </a:r>
          </a:p>
          <a:p>
            <a:pPr/>
            <a:r>
              <a:t>학습 데이터의 시간적 제약 (오래된 정보)</a:t>
            </a:r>
          </a:p>
          <a:p>
            <a:pPr/>
            <a:r>
              <a:t>환각(hallucination) 문제</a:t>
            </a:r>
          </a:p>
          <a:p>
            <a:pPr/>
            <a:r>
              <a:t>한정된 기능 (텍스트 생성만 가능)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RAG 평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평가</a:t>
            </a:r>
          </a:p>
        </p:txBody>
      </p:sp>
      <p:sp>
        <p:nvSpPr>
          <p:cNvPr id="257" name="Performance basi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b="0" sz="5500"/>
            </a:lvl1pPr>
          </a:lstStyle>
          <a:p>
            <a:pPr/>
            <a:r>
              <a:t>Performance basis</a:t>
            </a:r>
          </a:p>
        </p:txBody>
      </p:sp>
      <p:sp>
        <p:nvSpPr>
          <p:cNvPr id="258" name="ANN-Benchmark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ANN-Benchmarks </a:t>
            </a:r>
          </a:p>
          <a:p>
            <a:pPr/>
            <a:r>
              <a:t>Recall, Query Per Sec, Build Time, Index Size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확장</a:t>
            </a:r>
          </a:p>
        </p:txBody>
      </p:sp>
      <p:sp>
        <p:nvSpPr>
          <p:cNvPr id="261" name="멀티모달 RA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멀티모달 RAG</a:t>
            </a:r>
          </a:p>
        </p:txBody>
      </p:sp>
      <p:sp>
        <p:nvSpPr>
          <p:cNvPr id="262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텍스트를 넘어선 RAG 시스템</a:t>
            </a:r>
          </a:p>
          <a:p>
            <a:pPr/>
            <a:r>
              <a:t>이미지, 오디오, 비디오 처리</a:t>
            </a:r>
          </a:p>
          <a:p>
            <a:pPr/>
            <a:r>
              <a:t>멀티모달 임베딩 활용</a:t>
            </a:r>
          </a:p>
        </p:txBody>
      </p:sp>
      <p:pic>
        <p:nvPicPr>
          <p:cNvPr id="263" name="fig_06_06.png" descr="fig_06_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1987" y="6482560"/>
            <a:ext cx="10620497" cy="69977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확장</a:t>
            </a:r>
          </a:p>
        </p:txBody>
      </p:sp>
      <p:sp>
        <p:nvSpPr>
          <p:cNvPr id="266" name="표 형식 데이터와 SQ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표 형식 데이터와 SQL</a:t>
            </a:r>
          </a:p>
        </p:txBody>
      </p:sp>
      <p:sp>
        <p:nvSpPr>
          <p:cNvPr id="267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68" name="스크린샷 2025-03-21 오후 6.59.28.png" descr="스크린샷 2025-03-21 오후 6.59.28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502489" y="4299810"/>
            <a:ext cx="17475201" cy="8153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Agent Overview</a:t>
            </a:r>
          </a:p>
        </p:txBody>
      </p:sp>
      <p:sp>
        <p:nvSpPr>
          <p:cNvPr id="271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2" name="Content Placeholder 2"/>
          <p:cNvSpPr txBox="1"/>
          <p:nvPr>
            <p:ph type="body" idx="1"/>
          </p:nvPr>
        </p:nvSpPr>
        <p:spPr>
          <a:xfrm>
            <a:off x="1206500" y="2317543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rPr b="1"/>
              <a:t>환경</a:t>
            </a:r>
            <a:r>
              <a:t>을 인식하고, </a:t>
            </a:r>
            <a:r>
              <a:rPr b="1"/>
              <a:t>행동</a:t>
            </a:r>
            <a:r>
              <a:t>할 수 있는 모든 것</a:t>
            </a:r>
          </a:p>
        </p:txBody>
      </p:sp>
      <p:pic>
        <p:nvPicPr>
          <p:cNvPr id="273" name="fig_06_08.png" descr="fig_06_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96820" y="5536876"/>
            <a:ext cx="15512217" cy="66399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에이전트의 특성</a:t>
            </a:r>
          </a:p>
        </p:txBody>
      </p:sp>
      <p:sp>
        <p:nvSpPr>
          <p:cNvPr id="276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7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환경(Environment) 인식 능력</a:t>
            </a:r>
          </a:p>
          <a:p>
            <a:pPr/>
            <a:r>
              <a:t>행동 집합(Action set)과 도구(Tools)</a:t>
            </a:r>
          </a:p>
          <a:p>
            <a:pPr/>
            <a:r>
              <a:t>자율성과 목표 지향성</a:t>
            </a:r>
          </a:p>
          <a:p>
            <a:pPr/>
            <a:r>
              <a:t>계획 및 의사결정 능력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도구(Tools)</a:t>
            </a:r>
          </a:p>
        </p:txBody>
      </p:sp>
      <p:sp>
        <p:nvSpPr>
          <p:cNvPr id="280" name="I - 지식 보강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I - 지식 보강</a:t>
            </a:r>
          </a:p>
        </p:txBody>
      </p:sp>
      <p:sp>
        <p:nvSpPr>
          <p:cNvPr id="28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텍스트 검색기, 이미지 검색기</a:t>
            </a:r>
          </a:p>
          <a:p>
            <a:pPr/>
            <a:r>
              <a:t>웹 브라우징, 인터넷 API</a:t>
            </a:r>
          </a:p>
          <a:p>
            <a:pPr/>
            <a:r>
              <a:t>직원 검색, 재고 API, Slack 검색, 이메일 검색 </a:t>
            </a:r>
          </a:p>
          <a:p>
            <a:pPr/>
            <a:r>
              <a:t>RAG를 도구로 활용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도구(Tools)</a:t>
            </a:r>
          </a:p>
        </p:txBody>
      </p:sp>
      <p:sp>
        <p:nvSpPr>
          <p:cNvPr id="284" name="II - 기능 확장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II - 기능 확장</a:t>
            </a:r>
          </a:p>
        </p:txBody>
      </p:sp>
      <p:sp>
        <p:nvSpPr>
          <p:cNvPr id="285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계산기, 단위 변환기, 달력 등 간단한 도구</a:t>
            </a:r>
          </a:p>
          <a:p>
            <a:pPr/>
            <a:r>
              <a:t>코드 해석기와 실행기</a:t>
            </a:r>
          </a:p>
          <a:p>
            <a:pPr/>
            <a:r>
              <a:t>텍스트-이미지 생성 도구</a:t>
            </a:r>
          </a:p>
          <a:p>
            <a:pPr/>
            <a:r>
              <a:t>멀티모달 확장 전략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도구(Tools) </a:t>
            </a:r>
          </a:p>
        </p:txBody>
      </p:sp>
      <p:sp>
        <p:nvSpPr>
          <p:cNvPr id="288" name="III - 쓰기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III - 쓰기</a:t>
            </a:r>
          </a:p>
        </p:txBody>
      </p:sp>
      <p:sp>
        <p:nvSpPr>
          <p:cNvPr id="289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환경에 영향을 미치는 행동</a:t>
            </a:r>
          </a:p>
          <a:p>
            <a:pPr/>
            <a:r>
              <a:t>이메일 API, SQL 실행기, 은행 API 등</a:t>
            </a:r>
          </a:p>
          <a:p>
            <a:pPr/>
            <a:r>
              <a:t>보안 및 안전 고려사항</a:t>
            </a:r>
          </a:p>
          <a:p>
            <a:pPr/>
            <a:r>
              <a:t>현실 세계 행동의 위험과 기회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함수 호출(Function Calling)</a:t>
            </a:r>
          </a:p>
        </p:txBody>
      </p:sp>
      <p:sp>
        <p:nvSpPr>
          <p:cNvPr id="292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3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함수 호출 : 필요한 도구 가져오기</a:t>
            </a:r>
          </a:p>
          <a:p>
            <a:pPr/>
            <a:r>
              <a:t>도구 인벤토리 관리</a:t>
            </a:r>
          </a:p>
          <a:p>
            <a:pPr/>
            <a:r>
              <a:t>tool_choice= </a:t>
            </a:r>
            <a:br/>
            <a:br>
              <a:rPr sz="2500"/>
            </a:br>
            <a:r>
              <a:rPr sz="2500"/>
              <a:t>“</a:t>
            </a:r>
            <a:r>
              <a:rPr b="1" sz="3300"/>
              <a:t>required”</a:t>
            </a:r>
            <a:br>
              <a:rPr sz="3300"/>
            </a:br>
            <a:r>
              <a:rPr sz="3300"/>
              <a:t>최소한 하나의 도구를 사용</a:t>
            </a:r>
            <a:br>
              <a:rPr sz="3300"/>
            </a:br>
            <a:br>
              <a:rPr sz="800"/>
            </a:br>
            <a:r>
              <a:rPr b="1" sz="3300"/>
              <a:t>“none”</a:t>
            </a:r>
            <a:br>
              <a:rPr sz="3300"/>
            </a:br>
            <a:r>
              <a:rPr sz="3300"/>
              <a:t>도구사용 안함</a:t>
            </a:r>
            <a:br>
              <a:rPr sz="3300"/>
            </a:br>
            <a:br>
              <a:rPr sz="1300"/>
            </a:br>
            <a:r>
              <a:rPr b="1" sz="3300"/>
              <a:t>“auto”</a:t>
            </a:r>
            <a:br>
              <a:rPr sz="3300"/>
            </a:br>
            <a:r>
              <a:rPr sz="3300"/>
              <a:t>모델이 사용할 도구를 스스로 결정합니다</a:t>
            </a:r>
          </a:p>
        </p:txBody>
      </p:sp>
      <p:pic>
        <p:nvPicPr>
          <p:cNvPr id="294" name="fig_06_10.png" descr="fig_06_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08286" y="3894182"/>
            <a:ext cx="11784185" cy="89646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계획(Planning)</a:t>
            </a:r>
          </a:p>
        </p:txBody>
      </p:sp>
      <p:sp>
        <p:nvSpPr>
          <p:cNvPr id="297" name="복잡한 작업은 계획이 필요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복잡한 작업은 계획이 필요</a:t>
            </a:r>
          </a:p>
        </p:txBody>
      </p:sp>
      <p:sp>
        <p:nvSpPr>
          <p:cNvPr id="298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모델이 작업을 이해하고, 진행하기 위한 단계를 정리</a:t>
            </a:r>
          </a:p>
          <a:p>
            <a:pPr/>
            <a:r>
              <a:t>복잡한 문제일수록 실행 전 계획을 생성, 검증(validated)된 후에 진행하는 것이 효율적</a:t>
            </a:r>
          </a:p>
        </p:txBody>
      </p:sp>
      <p:pic>
        <p:nvPicPr>
          <p:cNvPr id="299" name="fig_06_09.png" descr="fig_06_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7891" y="7296342"/>
            <a:ext cx="12507861" cy="54521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소개</a:t>
            </a:r>
          </a:p>
        </p:txBody>
      </p:sp>
      <p:sp>
        <p:nvSpPr>
          <p:cNvPr id="181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RAG, 에이전트, 메모리 시스템</a:t>
            </a:r>
          </a:p>
        </p:txBody>
      </p:sp>
      <p:pic>
        <p:nvPicPr>
          <p:cNvPr id="183" name="fig_07_03.png" descr="fig_07_03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554621" y="948619"/>
            <a:ext cx="17172773" cy="118194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계획 생성</a:t>
            </a:r>
          </a:p>
        </p:txBody>
      </p:sp>
      <p:sp>
        <p:nvSpPr>
          <p:cNvPr id="302" name="Break Complex Tasks into Simpler Subtask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Break Complex Tasks into Simpler Subtasks</a:t>
            </a:r>
          </a:p>
        </p:txBody>
      </p:sp>
      <p:sp>
        <p:nvSpPr>
          <p:cNvPr id="303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Foundation Models as planners 로서</a:t>
            </a:r>
          </a:p>
          <a:p>
            <a:pPr/>
            <a:r>
              <a:t>복잡한 작업 분해하여 </a:t>
            </a:r>
            <a:r>
              <a:rPr b="1"/>
              <a:t>작업 뒤에 숨겨진 의도를 이해</a:t>
            </a:r>
            <a:r>
              <a:t>하는 것 중요</a:t>
            </a:r>
          </a:p>
          <a:p>
            <a:pPr/>
            <a:r>
              <a:t>CoT만으로는 충분치 않음 (</a:t>
            </a:r>
            <a:r>
              <a:rPr u="sng">
                <a:hlinkClick r:id="rId2" invalidUrl="" action="" tgtFrame="" tooltip="" history="1" highlightClick="0" endSnd="0"/>
              </a:rPr>
              <a:t>https://arxiv.org/abs/2305.14992</a:t>
            </a:r>
            <a:r>
              <a:t>)</a:t>
            </a:r>
          </a:p>
          <a:p>
            <a:pPr/>
            <a:r>
              <a:t>계획 에이전트로 FM(기반모델) 뿐 아니라 RL(강화학습) 사용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계획 생성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계획 생성</a:t>
            </a:r>
          </a:p>
        </p:txBody>
      </p:sp>
      <p:sp>
        <p:nvSpPr>
          <p:cNvPr id="306" name="예시"/>
          <p:cNvSpPr txBox="1"/>
          <p:nvPr>
            <p:ph type="body" idx="21"/>
          </p:nvPr>
        </p:nvSpPr>
        <p:spPr>
          <a:xfrm>
            <a:off x="1206499" y="2355185"/>
            <a:ext cx="21971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500"/>
            </a:lvl1pPr>
          </a:lstStyle>
          <a:p>
            <a:pPr/>
            <a:r>
              <a:t>예시</a:t>
            </a:r>
          </a:p>
        </p:txBody>
      </p:sp>
      <p:sp>
        <p:nvSpPr>
          <p:cNvPr id="307" name="목적 : Kitty Vogue의 고객이 제품에 대해 더 많이 알 수 있도록 돕는 에이전트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목적 : Kitty Vogue의 고객이 제품에 대해 더 많이 알 수 있도록 돕는 에이전트</a:t>
            </a:r>
          </a:p>
          <a:p>
            <a:pPr>
              <a:defRPr b="1"/>
            </a:pPr>
            <a:r>
              <a:t>도구 : 가격별로 검색, 상위 제품 검색, 제품 정보 검색</a:t>
            </a:r>
          </a:p>
          <a:p>
            <a:pPr>
              <a:defRPr b="1"/>
            </a:pPr>
            <a:r>
              <a:t>계획 생성을 위한 프롬프트 예시</a:t>
            </a:r>
            <a:br/>
          </a:p>
        </p:txBody>
      </p:sp>
      <p:pic>
        <p:nvPicPr>
          <p:cNvPr id="308" name="스크린샷 2025-03-22 오전 6.46.30.png" descr="스크린샷 2025-03-22 오전 6.46.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61111" y="6650046"/>
            <a:ext cx="9194421" cy="66475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[TIP] 더 좋은 계획을 수행하도록 만드는 몇가지 접근방식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67655">
              <a:defRPr spc="-158" sz="7905"/>
            </a:lvl1pPr>
          </a:lstStyle>
          <a:p>
            <a:pPr/>
            <a:r>
              <a:t>[TIP] 더 좋은 계획을 수행하도록 만드는 몇가지 접근방식</a:t>
            </a:r>
          </a:p>
        </p:txBody>
      </p:sp>
      <p:sp>
        <p:nvSpPr>
          <p:cNvPr id="311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2" name="더 많은 예시가 포함된 더 나은 시스템 프롬프트 작성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더 많은 예시가 포함된 더 나은 시스템 프롬프트 작성</a:t>
            </a:r>
          </a:p>
          <a:p>
            <a:pPr>
              <a:defRPr b="1"/>
            </a:pPr>
            <a:r>
              <a:t>도구와 그 매개변수에 대한 더 나은 설명 제공</a:t>
            </a:r>
          </a:p>
          <a:p>
            <a:pPr>
              <a:defRPr b="1"/>
            </a:pPr>
            <a:r>
              <a:t>복잡한 함수를 두 개의 더 간단한 함수로 리팩토링</a:t>
            </a:r>
          </a:p>
          <a:p>
            <a:pPr>
              <a:defRPr b="1"/>
            </a:pPr>
            <a:r>
              <a:t>더 강력한 모델 사용</a:t>
            </a:r>
          </a:p>
          <a:p>
            <a:pPr>
              <a:defRPr b="1"/>
            </a:pPr>
            <a:r>
              <a:t>계획 생성을 위해 모델을 미세 조정(Finetune)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제어 흐름(Control Flow)</a:t>
            </a:r>
          </a:p>
        </p:txBody>
      </p:sp>
      <p:sp>
        <p:nvSpPr>
          <p:cNvPr id="315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6" name="Content Placeholder 2"/>
          <p:cNvSpPr txBox="1"/>
          <p:nvPr>
            <p:ph type="body" idx="1"/>
          </p:nvPr>
        </p:nvSpPr>
        <p:spPr>
          <a:xfrm>
            <a:off x="1026875" y="2575893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순차, 병렬, if문, 루프 등 다양한 제어 흐름</a:t>
            </a:r>
          </a:p>
          <a:p>
            <a:pPr/>
            <a:r>
              <a:t>복잡한 계획의 실행 관리</a:t>
            </a:r>
          </a:p>
          <a:p>
            <a:pPr/>
            <a:r>
              <a:t>병렬 실행의 장점과 구현 방법</a:t>
            </a:r>
          </a:p>
        </p:txBody>
      </p:sp>
      <p:pic>
        <p:nvPicPr>
          <p:cNvPr id="317" name="fig_06_11.png" descr="fig_06_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58034" y="5198262"/>
            <a:ext cx="13322044" cy="78441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반성(Reflection) 및 오류 수정</a:t>
            </a:r>
          </a:p>
        </p:txBody>
      </p:sp>
      <p:sp>
        <p:nvSpPr>
          <p:cNvPr id="320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ReAct : Reason +Act</a:t>
            </a:r>
          </a:p>
        </p:txBody>
      </p:sp>
      <p:pic>
        <p:nvPicPr>
          <p:cNvPr id="322" name="fig_06_12.png" descr="fig_06_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96995" y="3146944"/>
            <a:ext cx="9884728" cy="104845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반성(Reflection) 및 오류 수정</a:t>
            </a:r>
          </a:p>
        </p:txBody>
      </p:sp>
      <p:sp>
        <p:nvSpPr>
          <p:cNvPr id="325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6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ReAct: 추론과 행동 교차 수행</a:t>
            </a:r>
          </a:p>
          <a:p>
            <a:pPr/>
            <a:r>
              <a:t>계획 수정 및 개선 과정</a:t>
            </a:r>
          </a:p>
          <a:p>
            <a:pPr/>
            <a:r>
              <a:t>비용과 지연 시간 트레이드오프</a:t>
            </a:r>
          </a:p>
        </p:txBody>
      </p:sp>
      <p:pic>
        <p:nvPicPr>
          <p:cNvPr id="327" name="fig_06_13.png" descr="fig_06_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43612" y="4389608"/>
            <a:ext cx="12602445" cy="7040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에이전트 실패 모드</a:t>
            </a:r>
          </a:p>
        </p:txBody>
      </p:sp>
      <p:sp>
        <p:nvSpPr>
          <p:cNvPr id="330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1" name="Content Placeholder 2"/>
          <p:cNvSpPr txBox="1"/>
          <p:nvPr>
            <p:ph type="body" idx="1"/>
          </p:nvPr>
        </p:nvSpPr>
        <p:spPr>
          <a:xfrm>
            <a:off x="1206500" y="261020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계획 실패: 잘못된 도구, 매개변수 오류 등</a:t>
            </a:r>
          </a:p>
          <a:p>
            <a:pPr/>
            <a:r>
              <a:t>도구 실패: 도구 출력 오류, 번역 오류 등</a:t>
            </a:r>
          </a:p>
          <a:p>
            <a:pPr lvl="1"/>
            <a:r>
              <a:t>불필요한 단계를 거치기도하고 과도한 비용이 발생되기도 함</a:t>
            </a:r>
          </a:p>
        </p:txBody>
      </p:sp>
      <p:pic>
        <p:nvPicPr>
          <p:cNvPr id="332" name="fig_06_14.png" descr="fig_06_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50033" y="7277246"/>
            <a:ext cx="13249162" cy="64720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에이전트 평가</a:t>
            </a:r>
          </a:p>
        </p:txBody>
      </p:sp>
      <p:sp>
        <p:nvSpPr>
          <p:cNvPr id="335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6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계획 품질 평가 지표</a:t>
            </a:r>
          </a:p>
          <a:p>
            <a:pPr/>
            <a:r>
              <a:t>도구 사용 분석</a:t>
            </a:r>
          </a:p>
          <a:p>
            <a:pPr/>
            <a:r>
              <a:t>작업 완료율 측정</a:t>
            </a:r>
          </a:p>
          <a:p>
            <a:pPr/>
            <a:r>
              <a:t>비용 및 시간 효율성 평가</a:t>
            </a:r>
          </a:p>
        </p:txBody>
      </p:sp>
      <p:pic>
        <p:nvPicPr>
          <p:cNvPr id="337" name="fig_06_15.png" descr="fig_06_15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623372" y="3619162"/>
            <a:ext cx="8423883" cy="98164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메모리 시스템 개요</a:t>
            </a:r>
          </a:p>
        </p:txBody>
      </p:sp>
      <p:sp>
        <p:nvSpPr>
          <p:cNvPr id="340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내부 지식(Internal knowledge)</a:t>
            </a:r>
          </a:p>
          <a:p>
            <a:pPr/>
            <a:r>
              <a:t>단기 메모리(Short-term memory)</a:t>
            </a:r>
          </a:p>
          <a:p>
            <a:pPr/>
            <a:r>
              <a:t>장기 메모리(Long-term memory)</a:t>
            </a:r>
          </a:p>
        </p:txBody>
      </p:sp>
      <p:pic>
        <p:nvPicPr>
          <p:cNvPr id="342" name="fig_06_16.png" descr="fig_06_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43751" y="4345216"/>
            <a:ext cx="11103493" cy="80625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메모리 관리의 이점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메모리 관리의 이점</a:t>
            </a:r>
          </a:p>
        </p:txBody>
      </p:sp>
      <p:sp>
        <p:nvSpPr>
          <p:cNvPr id="345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6" name="세션 내에서 정보 초과 관리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세션 내에서 정보 초과 관리</a:t>
            </a:r>
          </a:p>
          <a:p>
            <a:pPr/>
            <a:r>
              <a:t>세션 간 정보유지</a:t>
            </a:r>
          </a:p>
          <a:p>
            <a:pPr/>
            <a:r>
              <a:t>모델의 일관성 향상</a:t>
            </a:r>
          </a:p>
          <a:p>
            <a:pPr/>
            <a:r>
              <a:t>데이터 구조적 무결성 유지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한계 극복을 위한 두 패턴</a:t>
            </a:r>
          </a:p>
        </p:txBody>
      </p:sp>
      <p:sp>
        <p:nvSpPr>
          <p:cNvPr id="186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RAG: 외부 지식을 통한 모델 보강</a:t>
            </a:r>
          </a:p>
          <a:p>
            <a:pPr/>
            <a:r>
              <a:t>에이전트: 도구를 통한 모델 능력 확장</a:t>
            </a:r>
          </a:p>
          <a:p>
            <a:pPr/>
            <a:r>
              <a:t>두 패턴의 공통점과 차이점</a:t>
            </a:r>
          </a:p>
          <a:p>
            <a:pPr/>
            <a:r>
              <a:t>모델 자체 수정 없이 성능 향상 가능성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메모리 관리 전략</a:t>
            </a:r>
          </a:p>
        </p:txBody>
      </p:sp>
      <p:sp>
        <p:nvSpPr>
          <p:cNvPr id="349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50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FIFO, 중복 제거, 요약 기반 접근</a:t>
            </a:r>
          </a:p>
          <a:p>
            <a:pPr/>
            <a:r>
              <a:t>모순되는 정보가 발생하면 Reflect 접근법</a:t>
            </a:r>
            <a:br/>
            <a:r>
              <a:t>: 메모리에 삽입할지, 기존 메모리와 병합할까, 대체할까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결론</a:t>
            </a:r>
          </a:p>
        </p:txBody>
      </p:sp>
      <p:sp>
        <p:nvSpPr>
          <p:cNvPr id="353" name="RAG vs 에이전트 비교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511770">
              <a:lnSpc>
                <a:spcPct val="80000"/>
              </a:lnSpc>
              <a:defRPr spc="-105" sz="5270"/>
            </a:lvl1pPr>
          </a:lstStyle>
          <a:p>
            <a:pPr/>
            <a:r>
              <a:t>RAG vs 에이전트 비교</a:t>
            </a:r>
          </a:p>
        </p:txBody>
      </p:sp>
      <p:sp>
        <p:nvSpPr>
          <p:cNvPr id="354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RAG는 맥락을 강화, Agent는 프로세스 및 기능을 강화</a:t>
            </a:r>
          </a:p>
          <a:p>
            <a:pPr/>
            <a:r>
              <a:t>RAG부터, Agent도, 필요 시 Finetuning도,</a:t>
            </a:r>
          </a:p>
          <a:p>
            <a:pPr/>
            <a:r>
              <a:t>모든 건…돈이니 잘. 적당히.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RAG란?</a:t>
            </a:r>
          </a:p>
        </p:txBody>
      </p:sp>
      <p:sp>
        <p:nvSpPr>
          <p:cNvPr id="190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"Retrieval-Augmented Generation” </a:t>
            </a:r>
            <a:br/>
            <a:r>
              <a:t>검색기(Retriever)와 생성기(Generator)</a:t>
            </a:r>
          </a:p>
          <a:p>
            <a:pPr/>
            <a:r>
              <a:t>“Reading Wikipedia to Answer Open-Domain Questions”(Chen et al., 2017)</a:t>
            </a:r>
          </a:p>
          <a:p>
            <a:pPr/>
            <a:r>
              <a:t>최신 정보 제공, 환각 감소, 맥락 인식 향상</a:t>
            </a:r>
          </a:p>
        </p:txBody>
      </p:sp>
      <p:pic>
        <p:nvPicPr>
          <p:cNvPr id="192" name="fig_06_01.png" descr="fig_06_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6979" y="8182722"/>
            <a:ext cx="8478120" cy="54197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등장</a:t>
            </a:r>
          </a:p>
        </p:txBody>
      </p:sp>
      <p:sp>
        <p:nvSpPr>
          <p:cNvPr id="195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Content Placeholder 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‘정보 검색 기반 생성(Retrieval-Augmented Generation)’이라는 용어는 “Retrieval-Augmented Generation for Knowledge-Intensive NLP Tasks”(Lewis et al., 2020)</a:t>
            </a:r>
          </a:p>
          <a:p>
            <a:pPr/>
            <a:r>
              <a:t>‘파운데이션 모델의 컨텍스트 한계를 어떻게 극복할 것인가?’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RAG 아키텍처</a:t>
            </a:r>
          </a:p>
        </p:txBody>
      </p:sp>
      <p:sp>
        <p:nvSpPr>
          <p:cNvPr id="199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0" name="Content Placeholder 2"/>
          <p:cNvSpPr txBox="1"/>
          <p:nvPr>
            <p:ph type="body" sz="half" idx="1"/>
          </p:nvPr>
        </p:nvSpPr>
        <p:spPr>
          <a:xfrm>
            <a:off x="1206500" y="4248504"/>
            <a:ext cx="19802617" cy="6554844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문서 수집 및 전처리 : 인덱싱과 쿼리처리 </a:t>
            </a:r>
          </a:p>
          <a:p>
            <a:pPr/>
            <a:r>
              <a:t>청킹(Chunking) 전략 : 고정 크기, 문단, 의미 기반</a:t>
            </a:r>
          </a:p>
          <a:p>
            <a:pPr/>
            <a:r>
              <a:t>용어 기반 검색 vs 임베딩 기반 검색</a:t>
            </a:r>
          </a:p>
        </p:txBody>
      </p:sp>
      <p:pic>
        <p:nvPicPr>
          <p:cNvPr id="201" name="fig_06_02.png" descr="fig_06_0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36738" y="7322049"/>
            <a:ext cx="8476314" cy="61056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슬라이드 제목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365188">
              <a:defRPr spc="-164" sz="8245"/>
            </a:pPr>
          </a:p>
        </p:txBody>
      </p:sp>
      <p:sp>
        <p:nvSpPr>
          <p:cNvPr id="204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5" name="슬라이드 구분점 텍스트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6" name="스크린샷 2025-03-21 오후 6.29.41.png" descr="스크린샷 2025-03-21 오후 6.29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24300" y="4474496"/>
            <a:ext cx="16738600" cy="530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pc="-164" sz="8245"/>
            </a:lvl1pPr>
          </a:lstStyle>
          <a:p>
            <a:pPr/>
            <a:r>
              <a:t>검색 알고리즘 I - 용어 기반 검색</a:t>
            </a:r>
          </a:p>
        </p:txBody>
      </p:sp>
      <p:sp>
        <p:nvSpPr>
          <p:cNvPr id="209" name="슬라이드 부제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0" name="Content Placeholder 2"/>
          <p:cNvSpPr txBox="1"/>
          <p:nvPr>
            <p:ph type="body" idx="1"/>
          </p:nvPr>
        </p:nvSpPr>
        <p:spPr>
          <a:xfrm>
            <a:off x="1206500" y="3334104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TF-IDF, BM25, n-그램 등 전통적 검색 알고리즘 (단어포함 하나)</a:t>
            </a:r>
          </a:p>
          <a:p>
            <a:pPr/>
            <a:r>
              <a:t>구현 용이성과 계산 효율성</a:t>
            </a:r>
          </a:p>
        </p:txBody>
      </p:sp>
      <p:pic>
        <p:nvPicPr>
          <p:cNvPr id="211" name="스크린샷 2025-03-21 오후 5.45.12.png" descr="스크린샷 2025-03-21 오후 5.45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87206" y="7699336"/>
            <a:ext cx="16484601" cy="508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